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308" r:id="rId6"/>
    <p:sldId id="320" r:id="rId7"/>
    <p:sldId id="309" r:id="rId8"/>
    <p:sldId id="310" r:id="rId9"/>
    <p:sldId id="311" r:id="rId10"/>
    <p:sldId id="315" r:id="rId11"/>
    <p:sldId id="312" r:id="rId12"/>
    <p:sldId id="276" r:id="rId13"/>
    <p:sldId id="289" r:id="rId14"/>
    <p:sldId id="279" r:id="rId15"/>
    <p:sldId id="280" r:id="rId16"/>
    <p:sldId id="297" r:id="rId17"/>
    <p:sldId id="281" r:id="rId18"/>
    <p:sldId id="278" r:id="rId19"/>
    <p:sldId id="313" r:id="rId20"/>
    <p:sldId id="316" r:id="rId21"/>
    <p:sldId id="317" r:id="rId22"/>
    <p:sldId id="283" r:id="rId23"/>
    <p:sldId id="286" r:id="rId24"/>
    <p:sldId id="287" r:id="rId25"/>
    <p:sldId id="288" r:id="rId26"/>
    <p:sldId id="284" r:id="rId27"/>
    <p:sldId id="321" r:id="rId28"/>
    <p:sldId id="290" r:id="rId29"/>
    <p:sldId id="291" r:id="rId30"/>
    <p:sldId id="292" r:id="rId31"/>
    <p:sldId id="263" r:id="rId32"/>
    <p:sldId id="264" r:id="rId33"/>
    <p:sldId id="265" r:id="rId34"/>
    <p:sldId id="266" r:id="rId35"/>
    <p:sldId id="261" r:id="rId36"/>
    <p:sldId id="302" r:id="rId37"/>
    <p:sldId id="303" r:id="rId38"/>
    <p:sldId id="304" r:id="rId39"/>
    <p:sldId id="305" r:id="rId40"/>
    <p:sldId id="306" r:id="rId41"/>
    <p:sldId id="307" r:id="rId42"/>
    <p:sldId id="267" r:id="rId43"/>
    <p:sldId id="300" r:id="rId44"/>
    <p:sldId id="318" r:id="rId45"/>
    <p:sldId id="322" r:id="rId46"/>
    <p:sldId id="319" r:id="rId47"/>
    <p:sldId id="268" r:id="rId48"/>
    <p:sldId id="269" r:id="rId49"/>
    <p:sldId id="299" r:id="rId50"/>
    <p:sldId id="270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EDE15-25FD-4340-86B8-030BEB25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DA7842-70C1-4209-839D-D3D28076E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BF407D-35E0-4853-8A14-7FB0CFA4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6D9425-4C30-45C7-BE04-EC1D5700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1F28D0-3A82-442C-8620-EEF2FAEE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79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43529-98D6-414D-A766-99CF34BF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AFCCCA-CD9C-46AE-AA4D-6C28F38CF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3D3B3E-F319-40F2-9262-127FCD35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F9FE2A-2C30-4B8E-864B-E1614958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C74A5C-65D7-4964-A10E-308F95A7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24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8E1CEA-087E-4F7B-BF91-1B8705C37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AEB7A2-1534-41A3-BE5A-6BFE2491E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077183-3100-43DD-9551-9FCB670A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42D095-4ADE-4929-9E87-D305BBB7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AACAE4-9E59-484A-AF08-590C0CD8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65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9DF07-344F-478D-B473-CD633CAA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F92429-6431-4177-BD9E-FB39C7C2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4200AB-BCBA-4A40-A66E-3CE2086C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8F2E44-344E-4CD9-9F81-0570034E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E6ED2D-5884-413D-BBCE-CAD0E24A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7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5A346-6FAA-4EF8-A8F5-34BF4B7CD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1C0B26-03C8-42EA-9881-A3E682FCF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E82827-652D-4C88-9C36-97B4CC24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73FDEE-33C8-4FE9-8472-0CE85332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8BFF1-8C69-48A0-804E-5ABA95E5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44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C9388-BDC6-46CD-8E09-5AE656E8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B7ADF-E600-431D-AFF0-396498FD2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A1BB74-0C49-4B62-B159-DAF5A5397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262E33-5357-4382-9799-268F38CA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D7EB4D-CD46-4D96-BDF8-CE399582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0809B0-AD7F-40F1-8792-9C1FCCF0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1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6A040-CB7D-476E-8E61-37889334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F67022-54A2-488D-A75E-4FAFCA72E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FC6CFA-DA83-45D7-A55E-274C8925D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16A95A-0B08-4680-89FF-5609D9C5C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137ED7-3746-4DCF-B11A-DF8527AFA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0FD727-3283-4F5B-8BBC-ABAC65C5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4CB3391-3183-431A-806A-450BC094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65EE4B8-870B-4990-87EF-15F774BD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73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85924-08FF-4DAA-994A-08CFF2EF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E4BEFFC-81FD-4629-BD8E-AD241617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DBBB8D-DFAD-42E2-80AA-557EE5B1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3B3FF0-CFA2-4C3E-931A-F2863EA1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26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84B8912-733E-4E6C-82B3-D03E903E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C36C50-290C-4A19-9A71-EA32EC12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E43682-B4B0-48C5-B309-7FBA6878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540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E49A6-DE5B-487D-9099-12335139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BA2FA4-B678-46D0-8940-1C50A184B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5FFE2D-7161-409A-A441-9D2753AA2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A34CB7-7142-45CA-96C6-E33FB3D7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623356-2ED4-4ED8-9354-1C1C1B88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CAC72C-58E4-4762-B6DD-3E9A8DF7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268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FBC18-6593-47BE-8EBC-9E5E5B6E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4945D6-1A93-466D-804B-4F71F5D1C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420719-348C-4C70-AF2F-245469751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2EBC5D-1E33-4426-A97A-3B6EEFFB8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277530-0FA9-48BD-9735-FA03A8337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8ADF95-835E-4C2E-9E23-BFE828BA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9F238B-2EC2-449B-AD8F-4595C3D7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6D216B-0CFA-421A-A286-ED007750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21CAE0-5395-4656-8388-C72D068C7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3CDC2-EE63-4199-B429-44C47E937EE8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38814D-36A6-4393-8695-12CDEEAA0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0985F4-56D2-4CE9-A984-65B345603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FD59E-15DC-4B83-82AD-2348F6296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54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3D4C7-AEB8-400D-95A6-D7707AE7E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609843"/>
          </a:xfrm>
        </p:spPr>
        <p:txBody>
          <a:bodyPr>
            <a:normAutofit fontScale="90000"/>
          </a:bodyPr>
          <a:lstStyle/>
          <a:p>
            <a:r>
              <a:rPr lang="ru-RU" sz="6600" b="1" dirty="0">
                <a:solidFill>
                  <a:srgbClr val="002060"/>
                </a:solidFill>
              </a:rPr>
              <a:t>Т</a:t>
            </a:r>
            <a:r>
              <a:rPr lang="ru-RU" sz="6600" b="1" dirty="0" smtClean="0">
                <a:solidFill>
                  <a:srgbClr val="002060"/>
                </a:solidFill>
              </a:rPr>
              <a:t>кани </a:t>
            </a:r>
            <a:r>
              <a:rPr lang="ru-RU" sz="6600" b="1" dirty="0">
                <a:solidFill>
                  <a:srgbClr val="002060"/>
                </a:solidFill>
              </a:rPr>
              <a:t>растений</a:t>
            </a:r>
            <a:br>
              <a:rPr lang="ru-RU" sz="6600" b="1" dirty="0">
                <a:solidFill>
                  <a:srgbClr val="002060"/>
                </a:solidFill>
              </a:rPr>
            </a:br>
            <a:r>
              <a:rPr lang="ru-RU" sz="6600" b="1" dirty="0">
                <a:solidFill>
                  <a:srgbClr val="002060"/>
                </a:solidFill>
              </a:rPr>
              <a:t/>
            </a:r>
            <a:br>
              <a:rPr lang="ru-RU" sz="6600" b="1" dirty="0">
                <a:solidFill>
                  <a:srgbClr val="002060"/>
                </a:solidFill>
              </a:rPr>
            </a:br>
            <a:r>
              <a:rPr lang="ru-RU" sz="6600" b="1" dirty="0">
                <a:solidFill>
                  <a:srgbClr val="002060"/>
                </a:solidFill>
              </a:rPr>
              <a:t/>
            </a:r>
            <a:br>
              <a:rPr lang="ru-RU" sz="6600" b="1" dirty="0">
                <a:solidFill>
                  <a:srgbClr val="002060"/>
                </a:solidFill>
              </a:rPr>
            </a:br>
            <a:r>
              <a:rPr lang="ru-RU" sz="6600" b="1" dirty="0">
                <a:solidFill>
                  <a:srgbClr val="002060"/>
                </a:solidFill>
              </a:rPr>
              <a:t>Будем повторять и учиться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8B6F8561-B56F-DCC5-F0E5-B111052284D2}"/>
              </a:ext>
            </a:extLst>
          </p:cNvPr>
          <p:cNvSpPr/>
          <p:nvPr/>
        </p:nvSpPr>
        <p:spPr>
          <a:xfrm>
            <a:off x="738130" y="158386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Вот такие рамочки будут задавать вам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64704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C8CC39-ECA1-4F10-BD27-CACF3ED3C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409575"/>
            <a:ext cx="11458416" cy="5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8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2592BA-1868-43DD-994B-C2DBD281B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0"/>
            <a:ext cx="521017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3ABD0D-92AC-4757-910D-4BBDBB884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4" y="0"/>
            <a:ext cx="5591175" cy="68580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FD8DB61-551F-6603-1D9D-C53F76A9D0E2}"/>
              </a:ext>
            </a:extLst>
          </p:cNvPr>
          <p:cNvSpPr/>
          <p:nvPr/>
        </p:nvSpPr>
        <p:spPr>
          <a:xfrm>
            <a:off x="5148549" y="5666820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К покровным </a:t>
            </a:r>
            <a:r>
              <a:rPr lang="ru-RU" sz="3200" b="1" dirty="0" err="1">
                <a:solidFill>
                  <a:srgbClr val="C00000"/>
                </a:solidFill>
              </a:rPr>
              <a:t>тканят</a:t>
            </a:r>
            <a:r>
              <a:rPr lang="ru-RU" sz="3200" b="1" dirty="0">
                <a:solidFill>
                  <a:srgbClr val="C00000"/>
                </a:solidFill>
              </a:rPr>
              <a:t> относятся и всякие волоски на растении</a:t>
            </a:r>
          </a:p>
        </p:txBody>
      </p:sp>
    </p:spTree>
    <p:extLst>
      <p:ext uri="{BB962C8B-B14F-4D97-AF65-F5344CB8AC3E}">
        <p14:creationId xmlns:p14="http://schemas.microsoft.com/office/powerpoint/2010/main" val="47747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9E166-C9ED-4088-BC3B-03A975804364}"/>
              </a:ext>
            </a:extLst>
          </p:cNvPr>
          <p:cNvSpPr txBox="1"/>
          <p:nvPr/>
        </p:nvSpPr>
        <p:spPr>
          <a:xfrm>
            <a:off x="1251857" y="783771"/>
            <a:ext cx="612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Образовательная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54D73-932C-43D4-A817-43ACB0549AF9}"/>
              </a:ext>
            </a:extLst>
          </p:cNvPr>
          <p:cNvSpPr txBox="1"/>
          <p:nvPr/>
        </p:nvSpPr>
        <p:spPr>
          <a:xfrm>
            <a:off x="1251857" y="2155371"/>
            <a:ext cx="74458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4000" dirty="0"/>
              <a:t>Кончик корня</a:t>
            </a:r>
          </a:p>
          <a:p>
            <a:pPr marL="342900" indent="-342900">
              <a:buAutoNum type="arabicParenR"/>
            </a:pPr>
            <a:r>
              <a:rPr lang="ru-RU" sz="4000" dirty="0"/>
              <a:t>Конус нарастания почки</a:t>
            </a:r>
          </a:p>
          <a:p>
            <a:pPr marL="342900" indent="-342900">
              <a:buAutoNum type="arabicParenR"/>
            </a:pPr>
            <a:r>
              <a:rPr lang="ru-RU" sz="4000" dirty="0"/>
              <a:t>Камбий</a:t>
            </a:r>
          </a:p>
          <a:p>
            <a:pPr marL="342900" indent="-342900">
              <a:buAutoNum type="arabicParenR"/>
            </a:pPr>
            <a:r>
              <a:rPr lang="ru-RU" sz="4000" dirty="0"/>
              <a:t>Узлы злаковых</a:t>
            </a:r>
          </a:p>
          <a:p>
            <a:pPr marL="342900" indent="-342900">
              <a:buAutoNum type="arabicParenR"/>
            </a:pPr>
            <a:r>
              <a:rPr lang="ru-RU" sz="4000" dirty="0"/>
              <a:t> Раны в любом месте</a:t>
            </a:r>
          </a:p>
          <a:p>
            <a:pPr marL="342900" indent="-342900">
              <a:buAutoNum type="arabicParenR"/>
            </a:pP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7196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A3BAB6-6A43-4556-B06C-0C2FAE7F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DE268B4-9DE5-61F7-9241-2FC14E85D3EB}"/>
              </a:ext>
            </a:extLst>
          </p:cNvPr>
          <p:cNvSpPr/>
          <p:nvPr/>
        </p:nvSpPr>
        <p:spPr>
          <a:xfrm>
            <a:off x="3639238" y="180420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образовательная ткань</a:t>
            </a:r>
          </a:p>
        </p:txBody>
      </p:sp>
    </p:spTree>
    <p:extLst>
      <p:ext uri="{BB962C8B-B14F-4D97-AF65-F5344CB8AC3E}">
        <p14:creationId xmlns:p14="http://schemas.microsoft.com/office/powerpoint/2010/main" val="299817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E530B0-6386-4016-9EA2-83972808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60" y="283030"/>
            <a:ext cx="8474831" cy="35099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207502-F5D4-412A-A589-8C82642DD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67378"/>
            <a:ext cx="7021287" cy="4876330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8433563D-2672-D9D2-85D5-D5A891E9CA13}"/>
              </a:ext>
            </a:extLst>
          </p:cNvPr>
          <p:cNvSpPr/>
          <p:nvPr/>
        </p:nvSpPr>
        <p:spPr>
          <a:xfrm>
            <a:off x="5339508" y="5894024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образовательная ткань</a:t>
            </a:r>
          </a:p>
        </p:txBody>
      </p:sp>
    </p:spTree>
    <p:extLst>
      <p:ext uri="{BB962C8B-B14F-4D97-AF65-F5344CB8AC3E}">
        <p14:creationId xmlns:p14="http://schemas.microsoft.com/office/powerpoint/2010/main" val="319916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B825E-A7AE-4DFD-80A6-B04FBB441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890F4C58-079C-4261-8751-E8F794198EC9}"/>
              </a:ext>
            </a:extLst>
          </p:cNvPr>
          <p:cNvSpPr/>
          <p:nvPr/>
        </p:nvSpPr>
        <p:spPr>
          <a:xfrm>
            <a:off x="8229600" y="4778829"/>
            <a:ext cx="3265714" cy="1550815"/>
          </a:xfrm>
          <a:prstGeom prst="wedgeEllipseCallout">
            <a:avLst>
              <a:gd name="adj1" fmla="val -115613"/>
              <a:gd name="adj2" fmla="val -148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/>
              <a:t>камбий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70C50D2-19EF-B751-E612-C4218A65F9DE}"/>
              </a:ext>
            </a:extLst>
          </p:cNvPr>
          <p:cNvSpPr/>
          <p:nvPr/>
        </p:nvSpPr>
        <p:spPr>
          <a:xfrm>
            <a:off x="0" y="5894024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образовательная ткань</a:t>
            </a:r>
          </a:p>
        </p:txBody>
      </p:sp>
    </p:spTree>
    <p:extLst>
      <p:ext uri="{BB962C8B-B14F-4D97-AF65-F5344CB8AC3E}">
        <p14:creationId xmlns:p14="http://schemas.microsoft.com/office/powerpoint/2010/main" val="350350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843AB-673D-44C9-A389-F50354377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3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533F05-C7EF-41EC-9BBA-CFE88C3F4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943" y="0"/>
            <a:ext cx="1238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23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8A92A8-1B9D-4275-808D-C6FA3D326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522515"/>
            <a:ext cx="10777744" cy="57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42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BCDEE9-4B87-4D08-B5BD-CD42C4E97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231FC21-D567-BDE1-5F04-5A0E3459DDFD}"/>
              </a:ext>
            </a:extLst>
          </p:cNvPr>
          <p:cNvSpPr/>
          <p:nvPr/>
        </p:nvSpPr>
        <p:spPr>
          <a:xfrm>
            <a:off x="3639238" y="180420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образовательная ткань</a:t>
            </a:r>
          </a:p>
        </p:txBody>
      </p:sp>
    </p:spTree>
    <p:extLst>
      <p:ext uri="{BB962C8B-B14F-4D97-AF65-F5344CB8AC3E}">
        <p14:creationId xmlns:p14="http://schemas.microsoft.com/office/powerpoint/2010/main" val="383440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DF6CBF-F4B9-42C8-AE72-C894DD271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узырек для мыслей: облако 1">
            <a:extLst>
              <a:ext uri="{FF2B5EF4-FFF2-40B4-BE49-F238E27FC236}">
                <a16:creationId xmlns:a16="http://schemas.microsoft.com/office/drawing/2014/main" id="{B1A0AF52-E808-88A1-7FAF-35A3EBA9BCA0}"/>
              </a:ext>
            </a:extLst>
          </p:cNvPr>
          <p:cNvSpPr/>
          <p:nvPr/>
        </p:nvSpPr>
        <p:spPr>
          <a:xfrm>
            <a:off x="3126658" y="658761"/>
            <a:ext cx="5692877" cy="1524000"/>
          </a:xfrm>
          <a:prstGeom prst="cloudCallout">
            <a:avLst>
              <a:gd name="adj1" fmla="val -49330"/>
              <a:gd name="adj2" fmla="val 68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</a:rPr>
              <a:t>Помпончики!!!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9910BA2-500B-B31A-B004-543394B55928}"/>
              </a:ext>
            </a:extLst>
          </p:cNvPr>
          <p:cNvSpPr/>
          <p:nvPr/>
        </p:nvSpPr>
        <p:spPr>
          <a:xfrm>
            <a:off x="4461831" y="5894024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Перечислите ткани растения </a:t>
            </a:r>
          </a:p>
          <a:p>
            <a:pPr algn="ctr"/>
            <a:r>
              <a:rPr lang="ru-RU" sz="3200" b="1" dirty="0">
                <a:solidFill>
                  <a:srgbClr val="C00000"/>
                </a:solidFill>
              </a:rPr>
              <a:t>по мнемоническому правилу</a:t>
            </a:r>
          </a:p>
        </p:txBody>
      </p:sp>
    </p:spTree>
    <p:extLst>
      <p:ext uri="{BB962C8B-B14F-4D97-AF65-F5344CB8AC3E}">
        <p14:creationId xmlns:p14="http://schemas.microsoft.com/office/powerpoint/2010/main" val="54069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2F619B-064E-46F8-8DAA-817975BF0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43" y="28925"/>
            <a:ext cx="9372600" cy="7020298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22646AD-A71B-486E-989F-B8CB90249DBB}"/>
              </a:ext>
            </a:extLst>
          </p:cNvPr>
          <p:cNvSpPr/>
          <p:nvPr/>
        </p:nvSpPr>
        <p:spPr>
          <a:xfrm>
            <a:off x="5339508" y="5865099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проводящие пучки</a:t>
            </a:r>
          </a:p>
        </p:txBody>
      </p:sp>
    </p:spTree>
    <p:extLst>
      <p:ext uri="{BB962C8B-B14F-4D97-AF65-F5344CB8AC3E}">
        <p14:creationId xmlns:p14="http://schemas.microsoft.com/office/powerpoint/2010/main" val="186942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FF872-881F-4564-95FF-02FBDCC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71" y="-157858"/>
            <a:ext cx="8000999" cy="7203116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8415CF6-BE04-0A15-1B15-B245A9175815}"/>
              </a:ext>
            </a:extLst>
          </p:cNvPr>
          <p:cNvSpPr/>
          <p:nvPr/>
        </p:nvSpPr>
        <p:spPr>
          <a:xfrm>
            <a:off x="5339508" y="5865099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проводящие пучки</a:t>
            </a:r>
          </a:p>
        </p:txBody>
      </p:sp>
    </p:spTree>
    <p:extLst>
      <p:ext uri="{BB962C8B-B14F-4D97-AF65-F5344CB8AC3E}">
        <p14:creationId xmlns:p14="http://schemas.microsoft.com/office/powerpoint/2010/main" val="658080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15F138-8D29-41CD-B031-D067048C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0" y="450170"/>
            <a:ext cx="5584420" cy="14509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1D0747-8537-4EF7-B17E-568F4B0F3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59845"/>
            <a:ext cx="7935686" cy="5380585"/>
          </a:xfrm>
          <a:prstGeom prst="rect">
            <a:avLst/>
          </a:prstGeom>
        </p:spPr>
      </p:pic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263B24D0-0C56-4DC1-95BB-76C31E0A4965}"/>
              </a:ext>
            </a:extLst>
          </p:cNvPr>
          <p:cNvSpPr/>
          <p:nvPr/>
        </p:nvSpPr>
        <p:spPr>
          <a:xfrm>
            <a:off x="8926286" y="5159829"/>
            <a:ext cx="3265714" cy="936171"/>
          </a:xfrm>
          <a:prstGeom prst="wedgeEllipseCallout">
            <a:avLst>
              <a:gd name="adj1" fmla="val -143946"/>
              <a:gd name="adj2" fmla="val -86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Механическая ткань</a:t>
            </a:r>
          </a:p>
        </p:txBody>
      </p:sp>
    </p:spTree>
    <p:extLst>
      <p:ext uri="{BB962C8B-B14F-4D97-AF65-F5344CB8AC3E}">
        <p14:creationId xmlns:p14="http://schemas.microsoft.com/office/powerpoint/2010/main" val="149004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D9E683-F922-41B1-9D14-7D1D4517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485"/>
            <a:ext cx="12192000" cy="631303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FEAB39F-3394-3677-0E93-5865A7860281}"/>
              </a:ext>
            </a:extLst>
          </p:cNvPr>
          <p:cNvSpPr/>
          <p:nvPr/>
        </p:nvSpPr>
        <p:spPr>
          <a:xfrm>
            <a:off x="5339508" y="5865099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механическая ткань</a:t>
            </a:r>
          </a:p>
        </p:txBody>
      </p:sp>
    </p:spTree>
    <p:extLst>
      <p:ext uri="{BB962C8B-B14F-4D97-AF65-F5344CB8AC3E}">
        <p14:creationId xmlns:p14="http://schemas.microsoft.com/office/powerpoint/2010/main" val="48036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A1D138-81DA-4C45-AB11-983137F6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2" y="0"/>
            <a:ext cx="10234675" cy="68580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770EEC8-93B4-FE88-AFA2-AF25887B758B}"/>
              </a:ext>
            </a:extLst>
          </p:cNvPr>
          <p:cNvSpPr/>
          <p:nvPr/>
        </p:nvSpPr>
        <p:spPr>
          <a:xfrm>
            <a:off x="5339508" y="5865099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механическая ткань</a:t>
            </a:r>
          </a:p>
        </p:txBody>
      </p:sp>
    </p:spTree>
    <p:extLst>
      <p:ext uri="{BB962C8B-B14F-4D97-AF65-F5344CB8AC3E}">
        <p14:creationId xmlns:p14="http://schemas.microsoft.com/office/powerpoint/2010/main" val="2740378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128967-6D0E-4F6B-8C3F-E57669FA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1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F8C03-61D3-4627-833D-489B39C047FD}"/>
              </a:ext>
            </a:extLst>
          </p:cNvPr>
          <p:cNvSpPr txBox="1"/>
          <p:nvPr/>
        </p:nvSpPr>
        <p:spPr>
          <a:xfrm>
            <a:off x="3026227" y="543032"/>
            <a:ext cx="4767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Проводящая</a:t>
            </a: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A86C2232-D11F-42C3-9BA6-E1C49A8E5D7E}"/>
              </a:ext>
            </a:extLst>
          </p:cNvPr>
          <p:cNvSpPr/>
          <p:nvPr/>
        </p:nvSpPr>
        <p:spPr>
          <a:xfrm rot="3221713">
            <a:off x="4728482" y="1476107"/>
            <a:ext cx="413658" cy="769441"/>
          </a:xfrm>
          <a:prstGeom prst="downArrow">
            <a:avLst>
              <a:gd name="adj1" fmla="val 34210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781165B6-DB28-4345-BBEB-2DAC9F1BF90D}"/>
              </a:ext>
            </a:extLst>
          </p:cNvPr>
          <p:cNvSpPr/>
          <p:nvPr/>
        </p:nvSpPr>
        <p:spPr>
          <a:xfrm rot="18283892">
            <a:off x="6475850" y="1476106"/>
            <a:ext cx="413658" cy="769441"/>
          </a:xfrm>
          <a:prstGeom prst="downArrow">
            <a:avLst>
              <a:gd name="adj1" fmla="val 34210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31DAB-4699-4017-9474-218FBDEE79DE}"/>
              </a:ext>
            </a:extLst>
          </p:cNvPr>
          <p:cNvSpPr txBox="1"/>
          <p:nvPr/>
        </p:nvSpPr>
        <p:spPr>
          <a:xfrm>
            <a:off x="2558143" y="2269713"/>
            <a:ext cx="255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Ксилема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26ABB-B196-4310-9965-F77A55C1FEB2}"/>
              </a:ext>
            </a:extLst>
          </p:cNvPr>
          <p:cNvSpPr txBox="1"/>
          <p:nvPr/>
        </p:nvSpPr>
        <p:spPr>
          <a:xfrm>
            <a:off x="7794170" y="2269713"/>
            <a:ext cx="255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Флоэма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85C7C-ECAE-4A72-AB98-98AC256F4193}"/>
              </a:ext>
            </a:extLst>
          </p:cNvPr>
          <p:cNvSpPr txBox="1"/>
          <p:nvPr/>
        </p:nvSpPr>
        <p:spPr>
          <a:xfrm>
            <a:off x="1687286" y="3276600"/>
            <a:ext cx="3951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Клетки мертвые, </a:t>
            </a:r>
            <a:r>
              <a:rPr lang="ru-RU" sz="2800" dirty="0" err="1"/>
              <a:t>Восходяший</a:t>
            </a:r>
            <a:r>
              <a:rPr lang="ru-RU" sz="2800" dirty="0"/>
              <a:t> ток воды и растворенных в ней минеральных веществ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43CFA-DE6B-4FE0-A280-257446360AD9}"/>
              </a:ext>
            </a:extLst>
          </p:cNvPr>
          <p:cNvSpPr txBox="1"/>
          <p:nvPr/>
        </p:nvSpPr>
        <p:spPr>
          <a:xfrm>
            <a:off x="6553200" y="3309257"/>
            <a:ext cx="3951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Клетки живые, Нисходящий ток  воды и растворенных в ней органических веществ</a:t>
            </a:r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6696DDFC-BBE3-49BF-BD51-F14094D0698E}"/>
              </a:ext>
            </a:extLst>
          </p:cNvPr>
          <p:cNvSpPr/>
          <p:nvPr/>
        </p:nvSpPr>
        <p:spPr>
          <a:xfrm rot="10800000">
            <a:off x="402771" y="2394857"/>
            <a:ext cx="1001486" cy="40821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667AC35B-7AD7-4E4F-8FBD-A201A3706DE9}"/>
              </a:ext>
            </a:extLst>
          </p:cNvPr>
          <p:cNvSpPr/>
          <p:nvPr/>
        </p:nvSpPr>
        <p:spPr>
          <a:xfrm>
            <a:off x="10635343" y="2394856"/>
            <a:ext cx="1001486" cy="40821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490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F8C03-61D3-4627-833D-489B39C047FD}"/>
              </a:ext>
            </a:extLst>
          </p:cNvPr>
          <p:cNvSpPr txBox="1"/>
          <p:nvPr/>
        </p:nvSpPr>
        <p:spPr>
          <a:xfrm>
            <a:off x="3026227" y="543032"/>
            <a:ext cx="4767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Проводящая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97F24F9-0F28-BEEF-46C3-29108E3FBC4A}"/>
              </a:ext>
            </a:extLst>
          </p:cNvPr>
          <p:cNvSpPr/>
          <p:nvPr/>
        </p:nvSpPr>
        <p:spPr>
          <a:xfrm>
            <a:off x="727113" y="1586430"/>
            <a:ext cx="10190603" cy="4516915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Назовите на печать:</a:t>
            </a:r>
          </a:p>
          <a:p>
            <a:pPr marL="514350" indent="-514350">
              <a:buAutoNum type="arabicParenR"/>
            </a:pPr>
            <a:r>
              <a:rPr lang="ru-RU" sz="3200" b="1" dirty="0">
                <a:solidFill>
                  <a:srgbClr val="C00000"/>
                </a:solidFill>
              </a:rPr>
              <a:t>Какая ткань идет вверх</a:t>
            </a:r>
          </a:p>
          <a:p>
            <a:pPr marL="514350" indent="-514350">
              <a:buAutoNum type="arabicParenR"/>
            </a:pPr>
            <a:r>
              <a:rPr lang="ru-RU" sz="3200" b="1" dirty="0">
                <a:solidFill>
                  <a:srgbClr val="C00000"/>
                </a:solidFill>
              </a:rPr>
              <a:t>Какая ткань идет вниз</a:t>
            </a:r>
          </a:p>
          <a:p>
            <a:pPr marL="514350" indent="-514350">
              <a:buAutoNum type="arabicParenR"/>
            </a:pPr>
            <a:r>
              <a:rPr lang="ru-RU" sz="3200" b="1" dirty="0">
                <a:solidFill>
                  <a:srgbClr val="C00000"/>
                </a:solidFill>
              </a:rPr>
              <a:t>Какая ткань несет вверх воду и минеральные вещества</a:t>
            </a:r>
          </a:p>
          <a:p>
            <a:pPr marL="514350" indent="-514350">
              <a:buAutoNum type="arabicParenR"/>
            </a:pPr>
            <a:r>
              <a:rPr lang="ru-RU" sz="3200" b="1" dirty="0">
                <a:solidFill>
                  <a:srgbClr val="C00000"/>
                </a:solidFill>
              </a:rPr>
              <a:t> какая ткань несет вниз богатую сахаром воду</a:t>
            </a:r>
          </a:p>
          <a:p>
            <a:pPr marL="514350" indent="-514350">
              <a:buAutoNum type="arabicParenR"/>
            </a:pPr>
            <a:r>
              <a:rPr lang="ru-RU" sz="3200" b="1" dirty="0">
                <a:solidFill>
                  <a:srgbClr val="C00000"/>
                </a:solidFill>
              </a:rPr>
              <a:t>Откуда в воде берется сахар?</a:t>
            </a:r>
          </a:p>
        </p:txBody>
      </p:sp>
    </p:spTree>
    <p:extLst>
      <p:ext uri="{BB962C8B-B14F-4D97-AF65-F5344CB8AC3E}">
        <p14:creationId xmlns:p14="http://schemas.microsoft.com/office/powerpoint/2010/main" val="2581605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67704E-7395-435B-A07D-ACDCF782A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2" y="0"/>
            <a:ext cx="10234675" cy="68580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A07FC0E-6F47-BBD2-6D98-A16C2FE4E998}"/>
              </a:ext>
            </a:extLst>
          </p:cNvPr>
          <p:cNvSpPr/>
          <p:nvPr/>
        </p:nvSpPr>
        <p:spPr>
          <a:xfrm>
            <a:off x="5339508" y="5865099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проводящая ткань?</a:t>
            </a:r>
          </a:p>
        </p:txBody>
      </p:sp>
    </p:spTree>
    <p:extLst>
      <p:ext uri="{BB962C8B-B14F-4D97-AF65-F5344CB8AC3E}">
        <p14:creationId xmlns:p14="http://schemas.microsoft.com/office/powerpoint/2010/main" val="2895574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AA869F-6674-4CF0-82FF-D0589E911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B77D5-1413-47A1-8222-39A95D7E1424}"/>
              </a:ext>
            </a:extLst>
          </p:cNvPr>
          <p:cNvSpPr txBox="1"/>
          <p:nvPr/>
        </p:nvSpPr>
        <p:spPr>
          <a:xfrm>
            <a:off x="957942" y="272143"/>
            <a:ext cx="1055914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FF0000"/>
                </a:solidFill>
              </a:rPr>
              <a:t>П </a:t>
            </a:r>
            <a:r>
              <a:rPr lang="ru-RU" sz="4400" dirty="0"/>
              <a:t>      Покровная</a:t>
            </a:r>
          </a:p>
          <a:p>
            <a:r>
              <a:rPr lang="ru-RU" sz="5400" b="1" dirty="0">
                <a:solidFill>
                  <a:srgbClr val="FF0000"/>
                </a:solidFill>
              </a:rPr>
              <a:t>О</a:t>
            </a:r>
            <a:r>
              <a:rPr lang="ru-RU" sz="4400" dirty="0"/>
              <a:t>       Образовательная</a:t>
            </a:r>
          </a:p>
          <a:p>
            <a:r>
              <a:rPr lang="ru-RU" sz="5400" b="1" dirty="0">
                <a:solidFill>
                  <a:srgbClr val="FF0000"/>
                </a:solidFill>
              </a:rPr>
              <a:t>М </a:t>
            </a:r>
            <a:r>
              <a:rPr lang="ru-RU" sz="4400" dirty="0"/>
              <a:t>     Механическая</a:t>
            </a:r>
          </a:p>
          <a:p>
            <a:r>
              <a:rPr lang="ru-RU" sz="5400" b="1" dirty="0">
                <a:solidFill>
                  <a:srgbClr val="FF0000"/>
                </a:solidFill>
              </a:rPr>
              <a:t>П</a:t>
            </a:r>
            <a:r>
              <a:rPr lang="ru-RU" sz="4400" dirty="0"/>
              <a:t>       Проводящая</a:t>
            </a:r>
          </a:p>
          <a:p>
            <a:r>
              <a:rPr lang="ru-RU" sz="5400" b="1" dirty="0">
                <a:solidFill>
                  <a:srgbClr val="FF0000"/>
                </a:solidFill>
              </a:rPr>
              <a:t>О </a:t>
            </a:r>
            <a:r>
              <a:rPr lang="ru-RU" sz="4400" dirty="0"/>
              <a:t>      Основная</a:t>
            </a:r>
          </a:p>
          <a:p>
            <a:r>
              <a:rPr lang="ru-RU" sz="5400" b="1" dirty="0">
                <a:solidFill>
                  <a:srgbClr val="FF0000"/>
                </a:solidFill>
              </a:rPr>
              <a:t>Н </a:t>
            </a:r>
            <a:r>
              <a:rPr lang="ru-RU" sz="4400" dirty="0"/>
              <a:t>      и больше НЕТ!</a:t>
            </a:r>
          </a:p>
          <a:p>
            <a:endParaRPr lang="ru-RU" sz="4400" dirty="0"/>
          </a:p>
          <a:p>
            <a:r>
              <a:rPr lang="ru-RU" sz="4400" dirty="0"/>
              <a:t>Хотя на самом деле есть!</a:t>
            </a:r>
          </a:p>
        </p:txBody>
      </p:sp>
    </p:spTree>
    <p:extLst>
      <p:ext uri="{BB962C8B-B14F-4D97-AF65-F5344CB8AC3E}">
        <p14:creationId xmlns:p14="http://schemas.microsoft.com/office/powerpoint/2010/main" val="3691584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7DF45A-4275-4A59-B7DD-BD8499F85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39" y="0"/>
            <a:ext cx="9155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36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7E476E-22B0-4EDF-A9B0-49D0F213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8294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7C9CDD-6FC0-4776-B6CA-BAE0EAC87143}"/>
              </a:ext>
            </a:extLst>
          </p:cNvPr>
          <p:cNvSpPr txBox="1"/>
          <p:nvPr/>
        </p:nvSpPr>
        <p:spPr>
          <a:xfrm>
            <a:off x="1110343" y="446314"/>
            <a:ext cx="4985657" cy="9361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Основная</a:t>
            </a:r>
          </a:p>
        </p:txBody>
      </p:sp>
      <p:sp>
        <p:nvSpPr>
          <p:cNvPr id="2" name="Пузырек для мыслей: облако 1">
            <a:extLst>
              <a:ext uri="{FF2B5EF4-FFF2-40B4-BE49-F238E27FC236}">
                <a16:creationId xmlns:a16="http://schemas.microsoft.com/office/drawing/2014/main" id="{C7786945-F0B2-D03B-11D3-022DFCEEC411}"/>
              </a:ext>
            </a:extLst>
          </p:cNvPr>
          <p:cNvSpPr/>
          <p:nvPr/>
        </p:nvSpPr>
        <p:spPr>
          <a:xfrm>
            <a:off x="870857" y="3051672"/>
            <a:ext cx="4758762" cy="2655065"/>
          </a:xfrm>
          <a:prstGeom prst="cloudCallout">
            <a:avLst>
              <a:gd name="adj1" fmla="val 77122"/>
              <a:gd name="adj2" fmla="val -549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Зачем я здесь?</a:t>
            </a:r>
          </a:p>
          <a:p>
            <a:pPr algn="ctr"/>
            <a:r>
              <a:rPr lang="ru-RU" sz="2800" dirty="0">
                <a:solidFill>
                  <a:schemeClr val="tx1"/>
                </a:solidFill>
              </a:rPr>
              <a:t>Предчувствия у меня нехорошие</a:t>
            </a:r>
          </a:p>
        </p:txBody>
      </p:sp>
    </p:spTree>
    <p:extLst>
      <p:ext uri="{BB962C8B-B14F-4D97-AF65-F5344CB8AC3E}">
        <p14:creationId xmlns:p14="http://schemas.microsoft.com/office/powerpoint/2010/main" val="1018360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018351-4B1C-4D81-8EE2-964403FD6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6"/>
            <a:ext cx="12192000" cy="6709123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130E841-B330-1513-8D11-2346B40759A5}"/>
              </a:ext>
            </a:extLst>
          </p:cNvPr>
          <p:cNvSpPr/>
          <p:nvPr/>
        </p:nvSpPr>
        <p:spPr>
          <a:xfrm>
            <a:off x="5339508" y="5865099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основные ткани и что они делают?</a:t>
            </a:r>
          </a:p>
        </p:txBody>
      </p:sp>
    </p:spTree>
    <p:extLst>
      <p:ext uri="{BB962C8B-B14F-4D97-AF65-F5344CB8AC3E}">
        <p14:creationId xmlns:p14="http://schemas.microsoft.com/office/powerpoint/2010/main" val="2829013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674321-771A-4C63-8AD3-0CE806B86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485"/>
            <a:ext cx="12192000" cy="631303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0645D2D-412C-2B5E-6817-693F4E49F637}"/>
              </a:ext>
            </a:extLst>
          </p:cNvPr>
          <p:cNvSpPr/>
          <p:nvPr/>
        </p:nvSpPr>
        <p:spPr>
          <a:xfrm>
            <a:off x="5185271" y="272485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Покажите где здесь основные ткани и что они делают?</a:t>
            </a:r>
          </a:p>
        </p:txBody>
      </p:sp>
    </p:spTree>
    <p:extLst>
      <p:ext uri="{BB962C8B-B14F-4D97-AF65-F5344CB8AC3E}">
        <p14:creationId xmlns:p14="http://schemas.microsoft.com/office/powerpoint/2010/main" val="310406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зрыв: 8 точек 2">
            <a:extLst>
              <a:ext uri="{FF2B5EF4-FFF2-40B4-BE49-F238E27FC236}">
                <a16:creationId xmlns:a16="http://schemas.microsoft.com/office/drawing/2014/main" id="{11AD17D4-CA58-48AB-80F7-F479835A25C6}"/>
              </a:ext>
            </a:extLst>
          </p:cNvPr>
          <p:cNvSpPr/>
          <p:nvPr/>
        </p:nvSpPr>
        <p:spPr>
          <a:xfrm>
            <a:off x="620486" y="620486"/>
            <a:ext cx="11092543" cy="569322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rgbClr val="002060"/>
                </a:solidFill>
              </a:rPr>
              <a:t>А все! Больше НЕТ!</a:t>
            </a:r>
          </a:p>
        </p:txBody>
      </p:sp>
    </p:spTree>
    <p:extLst>
      <p:ext uri="{BB962C8B-B14F-4D97-AF65-F5344CB8AC3E}">
        <p14:creationId xmlns:p14="http://schemas.microsoft.com/office/powerpoint/2010/main" val="778641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87353A-F14F-46BE-9B88-5A8589A73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80E5FD6-9141-3B55-FFCA-4C4DAB453E34}"/>
              </a:ext>
            </a:extLst>
          </p:cNvPr>
          <p:cNvSpPr/>
          <p:nvPr/>
        </p:nvSpPr>
        <p:spPr>
          <a:xfrm>
            <a:off x="2669753" y="5732921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Вспомните как называются ткани в срезе листа</a:t>
            </a:r>
          </a:p>
        </p:txBody>
      </p:sp>
    </p:spTree>
    <p:extLst>
      <p:ext uri="{BB962C8B-B14F-4D97-AF65-F5344CB8AC3E}">
        <p14:creationId xmlns:p14="http://schemas.microsoft.com/office/powerpoint/2010/main" val="234212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6C995D-22E4-4909-9F66-C92757A22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0"/>
            <a:ext cx="10696575" cy="68580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5322642-8FC9-C497-6D66-6006F70CF795}"/>
              </a:ext>
            </a:extLst>
          </p:cNvPr>
          <p:cNvSpPr/>
          <p:nvPr/>
        </p:nvSpPr>
        <p:spPr>
          <a:xfrm>
            <a:off x="5148549" y="5666820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Я прошу выйти к доске и назвать ткани внутри листа</a:t>
            </a:r>
          </a:p>
        </p:txBody>
      </p:sp>
    </p:spTree>
    <p:extLst>
      <p:ext uri="{BB962C8B-B14F-4D97-AF65-F5344CB8AC3E}">
        <p14:creationId xmlns:p14="http://schemas.microsoft.com/office/powerpoint/2010/main" val="1879443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5FB383-5040-4CFF-B426-5972FC8FB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63" y="400474"/>
            <a:ext cx="8496300" cy="6675665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706ABA6-DB8B-E3F0-D03C-146F103F2EC9}"/>
              </a:ext>
            </a:extLst>
          </p:cNvPr>
          <p:cNvSpPr/>
          <p:nvPr/>
        </p:nvSpPr>
        <p:spPr>
          <a:xfrm>
            <a:off x="5148549" y="5666820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Я прошу выйти к доске и назвать ткани внутри листа</a:t>
            </a:r>
          </a:p>
        </p:txBody>
      </p:sp>
    </p:spTree>
    <p:extLst>
      <p:ext uri="{BB962C8B-B14F-4D97-AF65-F5344CB8AC3E}">
        <p14:creationId xmlns:p14="http://schemas.microsoft.com/office/powerpoint/2010/main" val="1530592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7A7090-632C-400A-A704-A1A04DD0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2780154-9522-9968-D0DF-DBD32AC5537E}"/>
              </a:ext>
            </a:extLst>
          </p:cNvPr>
          <p:cNvSpPr/>
          <p:nvPr/>
        </p:nvSpPr>
        <p:spPr>
          <a:xfrm>
            <a:off x="5005329" y="389741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Я прошу выйти к доске и назвать ткани внутри листа</a:t>
            </a:r>
          </a:p>
        </p:txBody>
      </p:sp>
    </p:spTree>
    <p:extLst>
      <p:ext uri="{BB962C8B-B14F-4D97-AF65-F5344CB8AC3E}">
        <p14:creationId xmlns:p14="http://schemas.microsoft.com/office/powerpoint/2010/main" val="3101028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77A659-F8C3-4968-A633-935866C70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32158"/>
            <a:ext cx="8791576" cy="6593683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E3933B3-EA04-37AA-B6B0-5B5056D93238}"/>
              </a:ext>
            </a:extLst>
          </p:cNvPr>
          <p:cNvSpPr/>
          <p:nvPr/>
        </p:nvSpPr>
        <p:spPr>
          <a:xfrm>
            <a:off x="290110" y="5589702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Я прошу выйти к доске и назвать ткани внутри листа</a:t>
            </a:r>
          </a:p>
        </p:txBody>
      </p:sp>
    </p:spTree>
    <p:extLst>
      <p:ext uri="{BB962C8B-B14F-4D97-AF65-F5344CB8AC3E}">
        <p14:creationId xmlns:p14="http://schemas.microsoft.com/office/powerpoint/2010/main" val="74257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626386-7C9D-47BB-A5EF-A7BBE98A8BD6}"/>
              </a:ext>
            </a:extLst>
          </p:cNvPr>
          <p:cNvSpPr txBox="1"/>
          <p:nvPr/>
        </p:nvSpPr>
        <p:spPr>
          <a:xfrm>
            <a:off x="1970315" y="123187"/>
            <a:ext cx="8752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FF0000"/>
                </a:solidFill>
              </a:rPr>
              <a:t>П </a:t>
            </a:r>
            <a:r>
              <a:rPr lang="ru-RU" sz="4400" dirty="0"/>
              <a:t>      Покровная ткань растений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4C97F-5150-4912-8F8C-4DD470ED9297}"/>
              </a:ext>
            </a:extLst>
          </p:cNvPr>
          <p:cNvSpPr txBox="1"/>
          <p:nvPr/>
        </p:nvSpPr>
        <p:spPr>
          <a:xfrm>
            <a:off x="2601684" y="1567579"/>
            <a:ext cx="255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Первичная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1F86D-48B3-4DEA-A5AD-5B7A701BB8D2}"/>
              </a:ext>
            </a:extLst>
          </p:cNvPr>
          <p:cNvSpPr txBox="1"/>
          <p:nvPr/>
        </p:nvSpPr>
        <p:spPr>
          <a:xfrm>
            <a:off x="6425046" y="1662068"/>
            <a:ext cx="480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Вторичная и третичная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1D81211B-A229-4533-86DC-CC99712150A3}"/>
              </a:ext>
            </a:extLst>
          </p:cNvPr>
          <p:cNvSpPr/>
          <p:nvPr/>
        </p:nvSpPr>
        <p:spPr>
          <a:xfrm>
            <a:off x="3673927" y="892628"/>
            <a:ext cx="413658" cy="769441"/>
          </a:xfrm>
          <a:prstGeom prst="downArrow">
            <a:avLst>
              <a:gd name="adj1" fmla="val 3421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845F8A-0E0D-41AC-8A95-34A7D4DA8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" y="2431508"/>
            <a:ext cx="6336939" cy="422297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F1A76F9-D2FE-46B0-BC1E-9ED9E5D76083}"/>
              </a:ext>
            </a:extLst>
          </p:cNvPr>
          <p:cNvSpPr/>
          <p:nvPr/>
        </p:nvSpPr>
        <p:spPr>
          <a:xfrm rot="2257754">
            <a:off x="1771723" y="4122002"/>
            <a:ext cx="839122" cy="183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0A463E-8125-4174-B7D2-6B4E85A5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34" y="2431508"/>
            <a:ext cx="6343766" cy="4222976"/>
          </a:xfrm>
          <a:prstGeom prst="rect">
            <a:avLst/>
          </a:prstGeom>
        </p:spPr>
      </p:pic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3D47C0F9-4537-4EF2-B2FF-D2FF9CDD1026}"/>
              </a:ext>
            </a:extLst>
          </p:cNvPr>
          <p:cNvSpPr/>
          <p:nvPr/>
        </p:nvSpPr>
        <p:spPr>
          <a:xfrm>
            <a:off x="8496299" y="892627"/>
            <a:ext cx="413658" cy="769441"/>
          </a:xfrm>
          <a:prstGeom prst="downArrow">
            <a:avLst>
              <a:gd name="adj1" fmla="val 3421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A89A2CD-C17F-4016-B601-C2513CBD4C0A}"/>
              </a:ext>
            </a:extLst>
          </p:cNvPr>
          <p:cNvSpPr/>
          <p:nvPr/>
        </p:nvSpPr>
        <p:spPr>
          <a:xfrm>
            <a:off x="8793527" y="4075633"/>
            <a:ext cx="814063" cy="185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85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C13C17-7936-4ED2-9759-B062CD5D2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2" y="-297284"/>
            <a:ext cx="9058275" cy="6784861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A112164-0F97-E8F4-0882-AB7F9E1210EC}"/>
              </a:ext>
            </a:extLst>
          </p:cNvPr>
          <p:cNvSpPr/>
          <p:nvPr/>
        </p:nvSpPr>
        <p:spPr>
          <a:xfrm>
            <a:off x="576549" y="5523601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Я прошу выйти к доске и назвать ткани внутри листа</a:t>
            </a:r>
          </a:p>
        </p:txBody>
      </p:sp>
    </p:spTree>
    <p:extLst>
      <p:ext uri="{BB962C8B-B14F-4D97-AF65-F5344CB8AC3E}">
        <p14:creationId xmlns:p14="http://schemas.microsoft.com/office/powerpoint/2010/main" val="1247440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3FE239-C03E-4C52-80CF-16BA0289E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6" y="244707"/>
            <a:ext cx="10515600" cy="6311416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11CAE87-C618-11A1-CB17-DBB288208C20}"/>
              </a:ext>
            </a:extLst>
          </p:cNvPr>
          <p:cNvSpPr/>
          <p:nvPr/>
        </p:nvSpPr>
        <p:spPr>
          <a:xfrm>
            <a:off x="5148549" y="5666820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Я прошу выйти к доске и назвать ткани внутри листа</a:t>
            </a:r>
          </a:p>
        </p:txBody>
      </p:sp>
    </p:spTree>
    <p:extLst>
      <p:ext uri="{BB962C8B-B14F-4D97-AF65-F5344CB8AC3E}">
        <p14:creationId xmlns:p14="http://schemas.microsoft.com/office/powerpoint/2010/main" val="1445425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45F903-D7D8-4E7F-B19A-CFB504D52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44" y="337456"/>
            <a:ext cx="9314944" cy="631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73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DB9FD5-BC88-4BEF-B7FA-18A8EC76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12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B52F6D-E3A9-2B1D-09DB-5BA878233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" y="44068"/>
            <a:ext cx="12114881" cy="6813932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81C4A68F-1769-FD7A-3D75-28C4858613E5}"/>
              </a:ext>
            </a:extLst>
          </p:cNvPr>
          <p:cNvSpPr/>
          <p:nvPr/>
        </p:nvSpPr>
        <p:spPr>
          <a:xfrm>
            <a:off x="407624" y="594911"/>
            <a:ext cx="5034709" cy="848299"/>
          </a:xfrm>
          <a:prstGeom prst="wedgeEllipseCallout">
            <a:avLst>
              <a:gd name="adj1" fmla="val 61993"/>
              <a:gd name="adj2" fmla="val 4573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</a:rPr>
              <a:t>воздухоносная</a:t>
            </a:r>
          </a:p>
        </p:txBody>
      </p:sp>
    </p:spTree>
    <p:extLst>
      <p:ext uri="{BB962C8B-B14F-4D97-AF65-F5344CB8AC3E}">
        <p14:creationId xmlns:p14="http://schemas.microsoft.com/office/powerpoint/2010/main" val="3708514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4E908-BD99-3AD4-E473-F77B6CA1B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69"/>
            <a:ext cx="12192000" cy="6676221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81C4A68F-1769-FD7A-3D75-28C4858613E5}"/>
              </a:ext>
            </a:extLst>
          </p:cNvPr>
          <p:cNvSpPr/>
          <p:nvPr/>
        </p:nvSpPr>
        <p:spPr>
          <a:xfrm>
            <a:off x="407624" y="594911"/>
            <a:ext cx="5034709" cy="848299"/>
          </a:xfrm>
          <a:prstGeom prst="wedgeEllipseCallout">
            <a:avLst>
              <a:gd name="adj1" fmla="val 46457"/>
              <a:gd name="adj2" fmla="val 15470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</a:rPr>
              <a:t>воздухоносная</a:t>
            </a:r>
          </a:p>
        </p:txBody>
      </p:sp>
    </p:spTree>
    <p:extLst>
      <p:ext uri="{BB962C8B-B14F-4D97-AF65-F5344CB8AC3E}">
        <p14:creationId xmlns:p14="http://schemas.microsoft.com/office/powerpoint/2010/main" val="1170538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C9E2DC-B182-3B84-2497-9FE2C374E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8554" cy="6858000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54C01F30-48B8-EA22-10CD-0A787EE77982}"/>
              </a:ext>
            </a:extLst>
          </p:cNvPr>
          <p:cNvSpPr/>
          <p:nvPr/>
        </p:nvSpPr>
        <p:spPr>
          <a:xfrm>
            <a:off x="73446" y="0"/>
            <a:ext cx="3933022" cy="848299"/>
          </a:xfrm>
          <a:prstGeom prst="wedgeEllipseCallout">
            <a:avLst>
              <a:gd name="adj1" fmla="val -7947"/>
              <a:gd name="adj2" fmla="val 2430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</a:rPr>
              <a:t>водоносная</a:t>
            </a:r>
          </a:p>
        </p:txBody>
      </p:sp>
    </p:spTree>
    <p:extLst>
      <p:ext uri="{BB962C8B-B14F-4D97-AF65-F5344CB8AC3E}">
        <p14:creationId xmlns:p14="http://schemas.microsoft.com/office/powerpoint/2010/main" val="507392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62FB99-9AF7-4790-9221-D1E9A41D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Облачко с текстом: овальное 1">
            <a:extLst>
              <a:ext uri="{FF2B5EF4-FFF2-40B4-BE49-F238E27FC236}">
                <a16:creationId xmlns:a16="http://schemas.microsoft.com/office/drawing/2014/main" id="{9677D025-21B0-C120-97B8-8DF37075D34C}"/>
              </a:ext>
            </a:extLst>
          </p:cNvPr>
          <p:cNvSpPr/>
          <p:nvPr/>
        </p:nvSpPr>
        <p:spPr>
          <a:xfrm>
            <a:off x="6204858" y="0"/>
            <a:ext cx="3933022" cy="848299"/>
          </a:xfrm>
          <a:prstGeom prst="wedgeEllipseCallout">
            <a:avLst>
              <a:gd name="adj1" fmla="val -35118"/>
              <a:gd name="adj2" fmla="val 3560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</a:rPr>
              <a:t>соленосная</a:t>
            </a:r>
          </a:p>
        </p:txBody>
      </p:sp>
    </p:spTree>
    <p:extLst>
      <p:ext uri="{BB962C8B-B14F-4D97-AF65-F5344CB8AC3E}">
        <p14:creationId xmlns:p14="http://schemas.microsoft.com/office/powerpoint/2010/main" val="3731120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B56DD3-520D-4464-A136-7394CB86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" y="40679"/>
            <a:ext cx="10613572" cy="6825645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B4A976FA-AE1D-1334-A47B-88BFA9B84D76}"/>
              </a:ext>
            </a:extLst>
          </p:cNvPr>
          <p:cNvSpPr/>
          <p:nvPr/>
        </p:nvSpPr>
        <p:spPr>
          <a:xfrm>
            <a:off x="1167788" y="594911"/>
            <a:ext cx="4274545" cy="848299"/>
          </a:xfrm>
          <a:prstGeom prst="wedgeEllipseCallout">
            <a:avLst>
              <a:gd name="adj1" fmla="val 60680"/>
              <a:gd name="adj2" fmla="val 85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</a:rPr>
              <a:t>выделительная</a:t>
            </a:r>
          </a:p>
        </p:txBody>
      </p:sp>
    </p:spTree>
    <p:extLst>
      <p:ext uri="{BB962C8B-B14F-4D97-AF65-F5344CB8AC3E}">
        <p14:creationId xmlns:p14="http://schemas.microsoft.com/office/powerpoint/2010/main" val="1427695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7E0F1F-6E82-42C9-A92A-4799B963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87"/>
            <a:ext cx="12192000" cy="678135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DAE3A8C-E4CA-B574-7FD2-D667E45813D0}"/>
              </a:ext>
            </a:extLst>
          </p:cNvPr>
          <p:cNvSpPr/>
          <p:nvPr/>
        </p:nvSpPr>
        <p:spPr>
          <a:xfrm>
            <a:off x="2842352" y="5034708"/>
            <a:ext cx="9349648" cy="1794367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?? У всех должен быть рисунок листа. С подписями. Покажите учителю и получите свою печать</a:t>
            </a:r>
          </a:p>
        </p:txBody>
      </p:sp>
    </p:spTree>
    <p:extLst>
      <p:ext uri="{BB962C8B-B14F-4D97-AF65-F5344CB8AC3E}">
        <p14:creationId xmlns:p14="http://schemas.microsoft.com/office/powerpoint/2010/main" val="250214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9453D7-A483-863F-576A-8C1C02F2D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55" y="134499"/>
            <a:ext cx="7821976" cy="66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88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337C06-F477-4CBF-8D51-9D8B79633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0"/>
            <a:ext cx="12104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9E268E-6C3C-F07F-DBAB-9AF6900F5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8" y="408965"/>
            <a:ext cx="8714342" cy="6703339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586A65A-C025-0878-D431-B9DA4738A0CE}"/>
              </a:ext>
            </a:extLst>
          </p:cNvPr>
          <p:cNvSpPr/>
          <p:nvPr/>
        </p:nvSpPr>
        <p:spPr>
          <a:xfrm>
            <a:off x="5139369" y="554993"/>
            <a:ext cx="6852492" cy="963976"/>
          </a:xfrm>
          <a:prstGeom prst="roundRect">
            <a:avLst>
              <a:gd name="adj" fmla="val 475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Работа устьица</a:t>
            </a:r>
          </a:p>
        </p:txBody>
      </p:sp>
    </p:spTree>
    <p:extLst>
      <p:ext uri="{BB962C8B-B14F-4D97-AF65-F5344CB8AC3E}">
        <p14:creationId xmlns:p14="http://schemas.microsoft.com/office/powerpoint/2010/main" val="154760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27A9EF-2BD4-471C-B3BA-791F3CED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7410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3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472032-82E3-486A-9235-900C40EA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" y="0"/>
            <a:ext cx="12187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4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9F05E5-2D5A-42C7-AAD6-BBC23EA5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1" y="123899"/>
            <a:ext cx="9267824" cy="671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340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4568</TotalTime>
  <Words>331</Words>
  <Application>Microsoft Office PowerPoint</Application>
  <PresentationFormat>Широкоэкранный</PresentationFormat>
  <Paragraphs>66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Тема Office</vt:lpstr>
      <vt:lpstr>Ткани растений   Будем повторять и учиться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класс: ткани растений</dc:title>
  <dc:creator>Admin</dc:creator>
  <cp:lastModifiedBy>User</cp:lastModifiedBy>
  <cp:revision>28</cp:revision>
  <dcterms:created xsi:type="dcterms:W3CDTF">2021-01-24T15:53:12Z</dcterms:created>
  <dcterms:modified xsi:type="dcterms:W3CDTF">2022-12-01T14:06:30Z</dcterms:modified>
</cp:coreProperties>
</file>